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77" r:id="rId2"/>
    <p:sldId id="278" r:id="rId3"/>
    <p:sldId id="274" r:id="rId4"/>
    <p:sldId id="275" r:id="rId5"/>
    <p:sldId id="276" r:id="rId6"/>
    <p:sldId id="279" r:id="rId7"/>
    <p:sldId id="280" r:id="rId8"/>
    <p:sldId id="281" r:id="rId9"/>
    <p:sldId id="28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4" d="100"/>
          <a:sy n="54" d="100"/>
        </p:scale>
        <p:origin x="264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0AE3E4-DAD1-AAFC-9690-BFCCE3CC3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86422-6EB8-8923-3029-F2622CE60B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A7840A61-F6A7-4728-2F16-6B86C1E28B78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14847CC-2EDE-B649-9CFD-8A235085E86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3A127A7F-D636-DFB0-7DC1-51FB6B4CB87C}"/>
                </a:ext>
              </a:extLst>
            </p:cNvPr>
            <p:cNvSpPr txBox="1"/>
            <p:nvPr/>
          </p:nvSpPr>
          <p:spPr>
            <a:xfrm>
              <a:off x="957129" y="1854680"/>
              <a:ext cx="7415023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J’interprète les données d’un tableau à double entrée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C5D48AC3-9D0D-5DC5-FDAA-CFB541CE01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5473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8A8F6D-9F54-B19F-39E9-2D45C5EC29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60E6F4-5DD5-0748-2799-1143F0FEA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8D7337-9DE5-2DEB-D7CE-D9466701B9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1ED2292C-D1A4-5444-9E17-C1507C75F259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DBD9CB3-99DC-A2F4-1F9E-A7F7A75A1FE7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44039CB-7274-6ABA-458D-925D747E89EE}"/>
                </a:ext>
              </a:extLst>
            </p:cNvPr>
            <p:cNvSpPr txBox="1"/>
            <p:nvPr/>
          </p:nvSpPr>
          <p:spPr>
            <a:xfrm>
              <a:off x="588736" y="2999816"/>
              <a:ext cx="741502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1</a:t>
              </a:r>
              <a:r>
                <a:rPr lang="fr-FR" sz="3200" b="1" baseline="30000" dirty="0">
                  <a:solidFill>
                    <a:prstClr val="white"/>
                  </a:solidFill>
                  <a:latin typeface="Calibri" panose="020F0502020204030204"/>
                </a:rPr>
                <a:t>re</a:t>
              </a: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Partie  : CE1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C958AE7E-BF7B-6C06-0CE0-5C3C47FF38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9843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Problème.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6BE22A7-1C82-A4B2-A076-90BF56BCB6C5}"/>
              </a:ext>
            </a:extLst>
          </p:cNvPr>
          <p:cNvSpPr txBox="1"/>
          <p:nvPr/>
        </p:nvSpPr>
        <p:spPr>
          <a:xfrm>
            <a:off x="459177" y="1158961"/>
            <a:ext cx="8066513" cy="46259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Pour la prochaine année scolaire, la directrice prépare les commandes. Il lui faut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- 850 cahiers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- 300 feuilles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- 420 stylos bleus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Aide-la à finir le bon de commande.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5A93FE7-1D57-D4A3-5A57-8C555AE9CC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9940" y="2326832"/>
            <a:ext cx="3143621" cy="272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Le bon de commande. 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9512AEFB-DDD3-C873-0863-F221FE19D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653" y="1039302"/>
            <a:ext cx="6705427" cy="581869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28D8BC8-2D65-EE29-2C83-C8C38F85D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569" y="2408866"/>
            <a:ext cx="2194084" cy="118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91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Le bon de commande. 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9512AEFB-DDD3-C873-0863-F221FE19D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796" y="950878"/>
            <a:ext cx="6705427" cy="581869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FC47B65-201D-C9A9-28D5-DE5BF9901E08}"/>
              </a:ext>
            </a:extLst>
          </p:cNvPr>
          <p:cNvSpPr txBox="1"/>
          <p:nvPr/>
        </p:nvSpPr>
        <p:spPr>
          <a:xfrm>
            <a:off x="6843549" y="3824337"/>
            <a:ext cx="1055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850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17D269A-4DFF-0627-C251-A16120D5FF14}"/>
              </a:ext>
            </a:extLst>
          </p:cNvPr>
          <p:cNvSpPr txBox="1"/>
          <p:nvPr/>
        </p:nvSpPr>
        <p:spPr>
          <a:xfrm>
            <a:off x="3742960" y="3773178"/>
            <a:ext cx="1055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4F77ADE-6935-505C-42C6-7AEDD1864B17}"/>
              </a:ext>
            </a:extLst>
          </p:cNvPr>
          <p:cNvSpPr txBox="1"/>
          <p:nvPr/>
        </p:nvSpPr>
        <p:spPr>
          <a:xfrm>
            <a:off x="5349808" y="3773178"/>
            <a:ext cx="1055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86E353A-6C2C-0A4B-05A3-1C640EC978C6}"/>
              </a:ext>
            </a:extLst>
          </p:cNvPr>
          <p:cNvSpPr txBox="1"/>
          <p:nvPr/>
        </p:nvSpPr>
        <p:spPr>
          <a:xfrm>
            <a:off x="6843548" y="4546569"/>
            <a:ext cx="1055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300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3B2CEDB-047F-81B2-80DD-1CE25D037AB6}"/>
              </a:ext>
            </a:extLst>
          </p:cNvPr>
          <p:cNvSpPr txBox="1"/>
          <p:nvPr/>
        </p:nvSpPr>
        <p:spPr>
          <a:xfrm>
            <a:off x="3748029" y="4551823"/>
            <a:ext cx="1055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275DB60-EC54-6CB4-38BA-A3308A45D2F6}"/>
              </a:ext>
            </a:extLst>
          </p:cNvPr>
          <p:cNvSpPr txBox="1"/>
          <p:nvPr/>
        </p:nvSpPr>
        <p:spPr>
          <a:xfrm>
            <a:off x="5349808" y="4546568"/>
            <a:ext cx="1055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450F0BC-0EDE-AE1F-82B9-79D282D3F1B4}"/>
              </a:ext>
            </a:extLst>
          </p:cNvPr>
          <p:cNvSpPr txBox="1"/>
          <p:nvPr/>
        </p:nvSpPr>
        <p:spPr>
          <a:xfrm>
            <a:off x="6766367" y="5334906"/>
            <a:ext cx="1055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420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35E2B97-2D61-0844-A804-78AF4D6D97C5}"/>
              </a:ext>
            </a:extLst>
          </p:cNvPr>
          <p:cNvSpPr txBox="1"/>
          <p:nvPr/>
        </p:nvSpPr>
        <p:spPr>
          <a:xfrm>
            <a:off x="3742960" y="5379284"/>
            <a:ext cx="1055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4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A3DC816-C420-C089-1D28-7039F92B56C2}"/>
              </a:ext>
            </a:extLst>
          </p:cNvPr>
          <p:cNvSpPr txBox="1"/>
          <p:nvPr/>
        </p:nvSpPr>
        <p:spPr>
          <a:xfrm>
            <a:off x="5357217" y="5329443"/>
            <a:ext cx="1055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9261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7CA9CB-AC04-F8F8-2CFD-CC8DDB33CB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EE7E93-BF93-3CFB-2DB0-9AB1A56FE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94EA2C7-41C1-A424-89E8-4AD1274393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5AE06AB6-BBBF-33A4-B4E0-22ADA4B107DE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4A403DC-0122-CF23-5266-781311D30E0C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951D081D-A02C-65C5-8E8E-BD49E8B126CE}"/>
                </a:ext>
              </a:extLst>
            </p:cNvPr>
            <p:cNvSpPr txBox="1"/>
            <p:nvPr/>
          </p:nvSpPr>
          <p:spPr>
            <a:xfrm>
              <a:off x="588736" y="2999816"/>
              <a:ext cx="741502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kumimoji="0" lang="fr-FR" sz="3200" b="1" i="0" u="none" strike="noStrike" kern="1200" cap="none" spc="0" normalizeH="0" baseline="3000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</a:t>
              </a:r>
              <a:r>
                <a:rPr kumimoji="0" lang="fr-FR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Partie  : CE2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9E3DE85-2925-9C8F-7A1E-1BD6F35AC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8440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Problème.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6BE22A7-1C82-A4B2-A076-90BF56BCB6C5}"/>
              </a:ext>
            </a:extLst>
          </p:cNvPr>
          <p:cNvSpPr txBox="1"/>
          <p:nvPr/>
        </p:nvSpPr>
        <p:spPr>
          <a:xfrm>
            <a:off x="459177" y="1158961"/>
            <a:ext cx="8066513" cy="52187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Pour la prochaine année scolaire, la directrice prépare les commandes. Il lui faut :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- 4 850 cahiers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- 3 620 feuilles 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- 2 990 stylos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Aide-la à finir le bon de commande en commandant la quantité la plus précise.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E2907D6-559F-804A-FCE3-B83CFDC20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639" y="2370898"/>
            <a:ext cx="4007922" cy="281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182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Le bon de commande. 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AF76C148-53C3-D6DB-2D0F-6E28EFA85C28}"/>
              </a:ext>
            </a:extLst>
          </p:cNvPr>
          <p:cNvGraphicFramePr>
            <a:graphicFrameLocks noGrp="1"/>
          </p:cNvGraphicFramePr>
          <p:nvPr/>
        </p:nvGraphicFramePr>
        <p:xfrm>
          <a:off x="2662075" y="1622631"/>
          <a:ext cx="6185044" cy="4319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6261">
                  <a:extLst>
                    <a:ext uri="{9D8B030D-6E8A-4147-A177-3AD203B41FA5}">
                      <a16:colId xmlns:a16="http://schemas.microsoft.com/office/drawing/2014/main" val="3037309570"/>
                    </a:ext>
                  </a:extLst>
                </a:gridCol>
                <a:gridCol w="1546261">
                  <a:extLst>
                    <a:ext uri="{9D8B030D-6E8A-4147-A177-3AD203B41FA5}">
                      <a16:colId xmlns:a16="http://schemas.microsoft.com/office/drawing/2014/main" val="1476735463"/>
                    </a:ext>
                  </a:extLst>
                </a:gridCol>
                <a:gridCol w="1546261">
                  <a:extLst>
                    <a:ext uri="{9D8B030D-6E8A-4147-A177-3AD203B41FA5}">
                      <a16:colId xmlns:a16="http://schemas.microsoft.com/office/drawing/2014/main" val="3330516653"/>
                    </a:ext>
                  </a:extLst>
                </a:gridCol>
                <a:gridCol w="1546261">
                  <a:extLst>
                    <a:ext uri="{9D8B030D-6E8A-4147-A177-3AD203B41FA5}">
                      <a16:colId xmlns:a16="http://schemas.microsoft.com/office/drawing/2014/main" val="995953563"/>
                    </a:ext>
                  </a:extLst>
                </a:gridCol>
              </a:tblGrid>
              <a:tr h="568366">
                <a:tc gridSpan="4"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70C0"/>
                          </a:solidFill>
                        </a:rPr>
                        <a:t>TOP LIVRAISON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0888905"/>
                  </a:ext>
                </a:extLst>
              </a:tr>
              <a:tr h="584688">
                <a:tc gridSpan="4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Le super fournisseur des écoles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928978"/>
                  </a:ext>
                </a:extLst>
              </a:tr>
              <a:tr h="584688">
                <a:tc gridSpan="4">
                  <a:txBody>
                    <a:bodyPr/>
                    <a:lstStyle/>
                    <a:p>
                      <a:pPr algn="ctr"/>
                      <a:r>
                        <a:rPr lang="fr-FR" sz="3200" b="1" dirty="0">
                          <a:solidFill>
                            <a:schemeClr val="bg1"/>
                          </a:solidFill>
                        </a:rPr>
                        <a:t>BON DE COMMANDE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120559"/>
                  </a:ext>
                </a:extLst>
              </a:tr>
              <a:tr h="81696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Nombre de lots de 1 000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Nombre de lots de 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Total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512758"/>
                  </a:ext>
                </a:extLst>
              </a:tr>
              <a:tr h="584688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Cahiers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665361"/>
                  </a:ext>
                </a:extLst>
              </a:tr>
              <a:tr h="584688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Feuilles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367292"/>
                  </a:ext>
                </a:extLst>
              </a:tr>
              <a:tr h="584688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Stylos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97552"/>
                  </a:ext>
                </a:extLst>
              </a:tr>
            </a:tbl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id="{3BC6DE11-0CFE-6F24-8E6A-D292352BC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08" y="1622631"/>
            <a:ext cx="2321304" cy="126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368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9B5D6AEC-548D-B786-F3ED-93DA50D759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44319"/>
              </p:ext>
            </p:extLst>
          </p:nvPr>
        </p:nvGraphicFramePr>
        <p:xfrm>
          <a:off x="2721048" y="1576910"/>
          <a:ext cx="6185044" cy="4319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6261">
                  <a:extLst>
                    <a:ext uri="{9D8B030D-6E8A-4147-A177-3AD203B41FA5}">
                      <a16:colId xmlns:a16="http://schemas.microsoft.com/office/drawing/2014/main" val="3037309570"/>
                    </a:ext>
                  </a:extLst>
                </a:gridCol>
                <a:gridCol w="1546261">
                  <a:extLst>
                    <a:ext uri="{9D8B030D-6E8A-4147-A177-3AD203B41FA5}">
                      <a16:colId xmlns:a16="http://schemas.microsoft.com/office/drawing/2014/main" val="1476735463"/>
                    </a:ext>
                  </a:extLst>
                </a:gridCol>
                <a:gridCol w="1546261">
                  <a:extLst>
                    <a:ext uri="{9D8B030D-6E8A-4147-A177-3AD203B41FA5}">
                      <a16:colId xmlns:a16="http://schemas.microsoft.com/office/drawing/2014/main" val="3330516653"/>
                    </a:ext>
                  </a:extLst>
                </a:gridCol>
                <a:gridCol w="1546261">
                  <a:extLst>
                    <a:ext uri="{9D8B030D-6E8A-4147-A177-3AD203B41FA5}">
                      <a16:colId xmlns:a16="http://schemas.microsoft.com/office/drawing/2014/main" val="995953563"/>
                    </a:ext>
                  </a:extLst>
                </a:gridCol>
              </a:tblGrid>
              <a:tr h="568366">
                <a:tc gridSpan="4"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70C0"/>
                          </a:solidFill>
                        </a:rPr>
                        <a:t>TOP LIVRAISON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0888905"/>
                  </a:ext>
                </a:extLst>
              </a:tr>
              <a:tr h="584688">
                <a:tc gridSpan="4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Le super fournisseur des écoles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928978"/>
                  </a:ext>
                </a:extLst>
              </a:tr>
              <a:tr h="584688">
                <a:tc gridSpan="4">
                  <a:txBody>
                    <a:bodyPr/>
                    <a:lstStyle/>
                    <a:p>
                      <a:pPr algn="ctr"/>
                      <a:r>
                        <a:rPr lang="fr-FR" sz="3200" b="1" dirty="0">
                          <a:solidFill>
                            <a:schemeClr val="bg1"/>
                          </a:solidFill>
                        </a:rPr>
                        <a:t>BON DE COMMANDE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120559"/>
                  </a:ext>
                </a:extLst>
              </a:tr>
              <a:tr h="81696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Nombre de lots de 1 000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Nombre de lots de 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Total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512758"/>
                  </a:ext>
                </a:extLst>
              </a:tr>
              <a:tr h="584688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Cahiers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665361"/>
                  </a:ext>
                </a:extLst>
              </a:tr>
              <a:tr h="584688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Feuilles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367292"/>
                  </a:ext>
                </a:extLst>
              </a:tr>
              <a:tr h="584688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Stylos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97552"/>
                  </a:ext>
                </a:extLst>
              </a:tr>
            </a:tbl>
          </a:graphicData>
        </a:graphic>
      </p:graphicFrame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Le bon de commande. 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FC47B65-201D-C9A9-28D5-DE5BF9901E08}"/>
              </a:ext>
            </a:extLst>
          </p:cNvPr>
          <p:cNvSpPr txBox="1"/>
          <p:nvPr/>
        </p:nvSpPr>
        <p:spPr>
          <a:xfrm>
            <a:off x="7356584" y="4180293"/>
            <a:ext cx="1633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4 900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17D269A-4DFF-0627-C251-A16120D5FF14}"/>
              </a:ext>
            </a:extLst>
          </p:cNvPr>
          <p:cNvSpPr txBox="1"/>
          <p:nvPr/>
        </p:nvSpPr>
        <p:spPr>
          <a:xfrm>
            <a:off x="4823493" y="4117561"/>
            <a:ext cx="410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4F77ADE-6935-505C-42C6-7AEDD1864B17}"/>
              </a:ext>
            </a:extLst>
          </p:cNvPr>
          <p:cNvSpPr txBox="1"/>
          <p:nvPr/>
        </p:nvSpPr>
        <p:spPr>
          <a:xfrm>
            <a:off x="6421472" y="4187059"/>
            <a:ext cx="410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9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86E353A-6C2C-0A4B-05A3-1C640EC978C6}"/>
              </a:ext>
            </a:extLst>
          </p:cNvPr>
          <p:cNvSpPr txBox="1"/>
          <p:nvPr/>
        </p:nvSpPr>
        <p:spPr>
          <a:xfrm>
            <a:off x="7377103" y="4810309"/>
            <a:ext cx="1709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3 700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3B2CEDB-047F-81B2-80DD-1CE25D037AB6}"/>
              </a:ext>
            </a:extLst>
          </p:cNvPr>
          <p:cNvSpPr txBox="1"/>
          <p:nvPr/>
        </p:nvSpPr>
        <p:spPr>
          <a:xfrm>
            <a:off x="4844011" y="4789630"/>
            <a:ext cx="410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275DB60-EC54-6CB4-38BA-A3308A45D2F6}"/>
              </a:ext>
            </a:extLst>
          </p:cNvPr>
          <p:cNvSpPr txBox="1"/>
          <p:nvPr/>
        </p:nvSpPr>
        <p:spPr>
          <a:xfrm>
            <a:off x="6441990" y="4789629"/>
            <a:ext cx="410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7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450F0BC-0EDE-AE1F-82B9-79D282D3F1B4}"/>
              </a:ext>
            </a:extLst>
          </p:cNvPr>
          <p:cNvSpPr txBox="1"/>
          <p:nvPr/>
        </p:nvSpPr>
        <p:spPr>
          <a:xfrm>
            <a:off x="7377103" y="5374621"/>
            <a:ext cx="1516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3 000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35E2B97-2D61-0844-A804-78AF4D6D97C5}"/>
              </a:ext>
            </a:extLst>
          </p:cNvPr>
          <p:cNvSpPr txBox="1"/>
          <p:nvPr/>
        </p:nvSpPr>
        <p:spPr>
          <a:xfrm>
            <a:off x="4843278" y="5318460"/>
            <a:ext cx="1055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3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A3DC816-C420-C089-1D28-7039F92B56C2}"/>
              </a:ext>
            </a:extLst>
          </p:cNvPr>
          <p:cNvSpPr txBox="1"/>
          <p:nvPr/>
        </p:nvSpPr>
        <p:spPr>
          <a:xfrm>
            <a:off x="6368870" y="5332691"/>
            <a:ext cx="1055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0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E3CD5BC-A61E-E1A0-FC89-F1B241AEE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08" y="1622631"/>
            <a:ext cx="2321304" cy="126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9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1329</TotalTime>
  <Words>208</Words>
  <Application>Microsoft Office PowerPoint</Application>
  <PresentationFormat>Affichage à l'écran (4:3)</PresentationFormat>
  <Paragraphs>78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Cursive standard</vt:lpstr>
      <vt:lpstr>Webdings</vt:lpstr>
      <vt:lpstr>Thème Office</vt:lpstr>
      <vt:lpstr>Présentation PowerPoint</vt:lpstr>
      <vt:lpstr>Présentation PowerPoint</vt:lpstr>
      <vt:lpstr>Problème.</vt:lpstr>
      <vt:lpstr>Le bon de commande. </vt:lpstr>
      <vt:lpstr>Le bon de commande. </vt:lpstr>
      <vt:lpstr>Présentation PowerPoint</vt:lpstr>
      <vt:lpstr>Problème.</vt:lpstr>
      <vt:lpstr>Le bon de commande. </vt:lpstr>
      <vt:lpstr>Le bon de commande.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50</cp:revision>
  <dcterms:created xsi:type="dcterms:W3CDTF">2023-02-07T14:55:57Z</dcterms:created>
  <dcterms:modified xsi:type="dcterms:W3CDTF">2026-02-20T09:58:48Z</dcterms:modified>
</cp:coreProperties>
</file>